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80625" cy="567055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90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049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Calibri" pitchFamily="34"/>
              <a:ea typeface="Droid Sans Fallback" pitchFamily="2"/>
              <a:cs typeface="Lohit Hindi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1049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Calibri" pitchFamily="34"/>
              <a:ea typeface="Droid Sans Fallback" pitchFamily="2"/>
              <a:cs typeface="Lohit Hindi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049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Calibri" pitchFamily="34"/>
              <a:ea typeface="Droid Sans Fallback" pitchFamily="2"/>
              <a:cs typeface="Lohit Hindi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1049"/>
              </a:spcAft>
              <a:buNone/>
              <a:tabLst/>
              <a:defRPr sz="1400"/>
            </a:pPr>
            <a:fld id="{D9A620F3-2BFB-4C4B-9111-A0E618DB7E26}" type="slidenum">
              <a:t>‹#›</a:t>
            </a:fld>
            <a:endParaRPr lang="pl-PL" sz="1400" b="0" i="0" u="none" strike="noStrike" kern="1200">
              <a:ln>
                <a:noFill/>
              </a:ln>
              <a:latin typeface="Calibri" pitchFamily="34"/>
              <a:ea typeface="Droid Sans Fallback" pitchFamily="2"/>
              <a:cs typeface="Lohit Hind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pl-PL" sz="1400" kern="1200">
                <a:solidFill>
                  <a:srgbClr val="000000"/>
                </a:solidFill>
                <a:latin typeface="Liberation Sans" pitchFamily="2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pl-PL" sz="1400" kern="1200">
                <a:solidFill>
                  <a:srgbClr val="000000"/>
                </a:solidFill>
                <a:latin typeface="Liberation Sans" pitchFamily="2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pl-PL" sz="1400" kern="1200">
                <a:solidFill>
                  <a:srgbClr val="000000"/>
                </a:solidFill>
                <a:latin typeface="Liberation Sans" pitchFamily="2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solidFill>
                  <a:srgbClr val="000000"/>
                </a:solidFill>
                <a:latin typeface="Liberation Sans" pitchFamily="2"/>
                <a:ea typeface="Lucida Sans Unicode" pitchFamily="2"/>
                <a:cs typeface="Tahoma" pitchFamily="2"/>
              </a:defRPr>
            </a:lvl1pPr>
          </a:lstStyle>
          <a:p>
            <a:pPr lvl="0"/>
            <a:fld id="{B2FA25FF-0C75-40E7-B3C6-023F00188A28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pl-PL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A3DFF6-AA33-43E5-B1E6-FDFA98F8D9AC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692B0C-F988-40BE-978C-A51674DF9659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215900"/>
            <a:ext cx="2266950" cy="49498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215900"/>
            <a:ext cx="6653212" cy="49498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9DD090-059D-4D9E-94D7-2069F0DBD1E5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851971-B234-4158-BA31-115526D5525C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F40E7E-2554-4429-8085-A2D57833F032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368425"/>
            <a:ext cx="4459287" cy="379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368425"/>
            <a:ext cx="4460875" cy="379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397954-4AE7-4AD9-8773-696EF79D4E14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81D7A3-56B9-451F-ACC8-B41855C41169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062BE6-78C3-497A-B8B1-530B2A7947A2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6C8EF4-38A5-47AB-AE4A-B34075DF5987}" type="slidenum">
              <a:t>‹#›</a:t>
            </a:fld>
            <a:endParaRPr lang="pl-PL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71506C-EA06-4306-9A02-04CB0C4645BA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D82CA0-D80E-4430-B548-3F0CB46440A8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AE234"/>
            </a:gs>
            <a:gs pos="100000">
              <a:srgbClr val="4E9A0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2376000" y="216000"/>
            <a:ext cx="5328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368000"/>
            <a:ext cx="9072000" cy="37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21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5328000"/>
            <a:ext cx="2348280" cy="228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pl-PL" sz="1400" kern="1200">
                <a:solidFill>
                  <a:srgbClr val="FFFFFF"/>
                </a:solidFill>
                <a:latin typeface="Liberation Sans" pitchFamily="2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5328000"/>
            <a:ext cx="3195000" cy="228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pl-PL" sz="1400" kern="1200">
                <a:solidFill>
                  <a:srgbClr val="FFFFFF"/>
                </a:solidFill>
                <a:latin typeface="Liberation Sans" pitchFamily="2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328000"/>
            <a:ext cx="2348280" cy="228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pl-PL" sz="1400" kern="1200">
                <a:solidFill>
                  <a:srgbClr val="FFFFFF"/>
                </a:solidFill>
                <a:latin typeface="Liberation Sans" pitchFamily="2"/>
                <a:ea typeface="Lucida Sans Unicode" pitchFamily="2"/>
                <a:cs typeface="Tahoma" pitchFamily="2"/>
              </a:defRPr>
            </a:lvl1pPr>
          </a:lstStyle>
          <a:p>
            <a:pPr lvl="0"/>
            <a:fld id="{513B2ABD-B1E0-44FF-AFF0-4247EF2DAC74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pl-PL" sz="3300" b="1" i="0" u="none" strike="noStrike" kern="1200">
          <a:ln>
            <a:noFill/>
          </a:ln>
          <a:solidFill>
            <a:srgbClr val="FFFFFF"/>
          </a:solidFill>
          <a:latin typeface="Calibri" pitchFamily="34"/>
        </a:defRPr>
      </a:lvl1pPr>
    </p:titleStyle>
    <p:bodyStyle>
      <a:lvl1pPr marL="0" marR="0" indent="0" rtl="0" hangingPunct="0">
        <a:spcBef>
          <a:spcPts val="0"/>
        </a:spcBef>
        <a:spcAft>
          <a:spcPts val="1057"/>
        </a:spcAft>
        <a:tabLst/>
        <a:defRPr lang="pl-PL" sz="2400" b="0" i="0" u="none" strike="noStrike" kern="1200">
          <a:ln>
            <a:noFill/>
          </a:ln>
          <a:solidFill>
            <a:srgbClr val="FFFFFF"/>
          </a:solidFill>
          <a:latin typeface="Calibri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14-latka-pobita-przez-r&#243;wie&#347;niczki-Oficjalna-strona-programu-UWAGA_-TVN%20-%20Kopia.wmv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880000" y="1655999"/>
            <a:ext cx="5976000" cy="2088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sz="4400"/>
              <a:t>SOS PRZECIW PRZEMOCY I AGRESJI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24720" y="1512000"/>
            <a:ext cx="2339280" cy="25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PRZEMOC W RODZINIE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655999" y="1440000"/>
            <a:ext cx="4608000" cy="360000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21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pl-PL"/>
              <a:t> 	Przemoc w rodzinie zachodzi wówczas, gdy członek rodziny wyrządza krzywdę fizyczną lub psychiczną najbliższym. Sprawca przemocy domowej wykorzystuje swoją przewagę nad ofiarą, próbuje ją zdominować, zastraszyć, poniżyć i wymusić na niej określone zachowania.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720" y="3623040"/>
            <a:ext cx="1619280" cy="192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336000" y="1688399"/>
            <a:ext cx="3359520" cy="224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936000" y="156960"/>
            <a:ext cx="8496000" cy="838439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STEREOTYPY PRZEMOCY W RODZINIE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216000" y="1080000"/>
            <a:ext cx="9360000" cy="345600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21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pl-PL"/>
              <a:t> 	Przemoc w rodzinie jest postrzegana w sposób stereotypowy. W głowie pojawia się obraz ciągłej przemocy, patologii itp. Rzeczywistość często bywa inna.   Problem ten nie dotyka tylko rodzin z tzw. </a:t>
            </a:r>
            <a:r>
              <a:rPr lang="pl-PL" b="1" u="sng"/>
              <a:t>„marginesu społecznego”</a:t>
            </a:r>
            <a:r>
              <a:rPr lang="pl-PL"/>
              <a:t>. Część osób uważa, że jeśli ktoś został pobity to na to zasłużył lub był to tylko jednorazowy incydent.  </a:t>
            </a:r>
            <a:r>
              <a:rPr lang="pl-PL" b="1" u="sng"/>
              <a:t>Alkohol nie zawsze jest głównym powodem</a:t>
            </a:r>
            <a:r>
              <a:rPr lang="pl-PL"/>
              <a:t> zaistniałych problemów mimo iż wina często jest zrzucana właśnie na ten środek.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720" y="3623040"/>
            <a:ext cx="1619280" cy="192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081840" y="3384000"/>
            <a:ext cx="2918160" cy="2085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655999" y="0"/>
            <a:ext cx="6623999" cy="1024199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SKUTKI PRZEMOCY W RODZINIE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584000" y="792000"/>
            <a:ext cx="8352000" cy="460800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21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pl-PL" sz="2000" b="1" u="sng"/>
              <a:t>Przemoc fizyczna</a:t>
            </a:r>
            <a:r>
              <a:rPr lang="pl-PL" sz="2000"/>
              <a:t> – uszkodzenia ciała, urazy rany, złamania, stłuczenia, zadrapania, siniaki, poparzenia</a:t>
            </a:r>
          </a:p>
          <a:p>
            <a:pPr lvl="0"/>
            <a:r>
              <a:rPr lang="pl-PL" sz="2000" b="1" u="sng"/>
              <a:t>Przemoc psychiczna</a:t>
            </a:r>
            <a:r>
              <a:rPr lang="pl-PL" sz="2000"/>
              <a:t> – zniszczenie poczucia własnej wartości i godności, uniemożliwienie podjęcia jakichkolwiek działań niezgodnych z zasadą posłuszeństwa</a:t>
            </a:r>
          </a:p>
          <a:p>
            <a:pPr lvl="0"/>
            <a:r>
              <a:rPr lang="pl-PL" sz="2000" b="1" u="sng"/>
              <a:t>Przemoc seksualna</a:t>
            </a:r>
            <a:r>
              <a:rPr lang="pl-PL" sz="2000"/>
              <a:t> – utrata poczucia atrakcyjności i godności, zaburzenia seksualne, oziębłość, zamknięcie się, lek, strach, niechęć do płci sprawcy przemocy</a:t>
            </a:r>
          </a:p>
          <a:p>
            <a:pPr lvl="0"/>
            <a:r>
              <a:rPr lang="pl-PL" sz="2000" b="1" u="sng"/>
              <a:t>Przemoc ekonomiczna</a:t>
            </a:r>
            <a:r>
              <a:rPr lang="pl-PL" sz="2000"/>
              <a:t> – całkowita zależność finansowa, niezaspokojenie podstawowych potrzeb życiowy, bieda, brak poczucia bezpieczeństwa</a:t>
            </a:r>
          </a:p>
          <a:p>
            <a:pPr lvl="0"/>
            <a:r>
              <a:rPr lang="pl-PL" sz="2000" b="1" u="sng"/>
              <a:t>Zaniedbanie</a:t>
            </a:r>
            <a:r>
              <a:rPr lang="pl-PL" sz="2000"/>
              <a:t> – ograniczenie kontaktów z innymi, dyskryminacja i izolacja społeczna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8720" y="3623040"/>
            <a:ext cx="1619280" cy="192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UKRYTA AGRESJA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2088000" y="1440000"/>
            <a:ext cx="7488000" cy="3725279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21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pl-PL"/>
              <a:t> 	Jak sama nazwa wskazuję ukryta agresja nie jest widoczna na pierwszy rzut oka. Może ona się objawiać delikatnym szantażem, wynikającym z oczekiwań, których ofiara nie chce lub nie może spełnić. Oprawca nie zdaje sobie sprawy, że wywołuje poczucie wstydu u osoby prześladowanej, przyczepiając mu etykietę niezdarnego, brzydkiego, grubego lub mniej zdolnego.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720" y="3623040"/>
            <a:ext cx="1619280" cy="192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32000" y="156960"/>
            <a:ext cx="9144000" cy="838439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JESTEŚ ŚWIADKIEM PRZEMOCY? - REAGUJ!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007999" y="1080000"/>
            <a:ext cx="7488000" cy="194400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21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pl-PL"/>
              <a:t> 	Świadkowie przemocy często nie wiedzą, jak zareagować. Najczęściej nie robią nic, bo boją się, że oni również będą nękani i prześladowani. Żyją z poczuciem winy, bezradni i bierni. Natomiast sprawcy tracą poczucie odpowiedzialności za własne czyny wchodząc w konflikt z prawem.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720" y="3623040"/>
            <a:ext cx="1619280" cy="1920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2304000" y="3168000"/>
            <a:ext cx="7676053" cy="232578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049"/>
              </a:spcAft>
              <a:buNone/>
              <a:tabLst/>
            </a:pPr>
            <a:r>
              <a:rPr lang="pl-PL" sz="2200" b="0" i="0" u="none" strike="noStrike" kern="1200" dirty="0">
                <a:ln>
                  <a:noFill/>
                </a:ln>
                <a:latin typeface="Calibri" pitchFamily="34"/>
                <a:ea typeface="Droid Sans Fallback" pitchFamily="2"/>
                <a:cs typeface="Lohit Hindi" pitchFamily="2"/>
              </a:rPr>
              <a:t>	Uczniowie prześladowani i nękani borykają się </a:t>
            </a:r>
            <a:endParaRPr lang="pl-PL" sz="2200" b="0" i="0" u="none" strike="noStrike" kern="1200" dirty="0" smtClean="0">
              <a:ln>
                <a:noFill/>
              </a:ln>
              <a:latin typeface="Calibri" pitchFamily="34"/>
              <a:ea typeface="Droid Sans Fallback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049"/>
              </a:spcAft>
              <a:buNone/>
              <a:tabLst/>
            </a:pPr>
            <a:r>
              <a:rPr lang="pl-PL" sz="2200" b="0" i="0" u="none" strike="noStrike" kern="1200" dirty="0" smtClean="0">
                <a:ln>
                  <a:noFill/>
                </a:ln>
                <a:latin typeface="Calibri" pitchFamily="34"/>
                <a:ea typeface="Droid Sans Fallback" pitchFamily="2"/>
                <a:cs typeface="Lohit Hindi" pitchFamily="2"/>
              </a:rPr>
              <a:t>z </a:t>
            </a:r>
            <a:r>
              <a:rPr lang="pl-PL" sz="2200" b="0" i="0" u="none" strike="noStrike" kern="1200" dirty="0">
                <a:ln>
                  <a:noFill/>
                </a:ln>
                <a:latin typeface="Calibri" pitchFamily="34"/>
                <a:ea typeface="Droid Sans Fallback" pitchFamily="2"/>
                <a:cs typeface="Lohit Hindi" pitchFamily="2"/>
              </a:rPr>
              <a:t>wieloma trudnościami. Niektóre ofiary uciekają </a:t>
            </a:r>
            <a:endParaRPr lang="pl-PL" sz="2200" b="0" i="0" u="none" strike="noStrike" kern="1200" dirty="0" smtClean="0">
              <a:ln>
                <a:noFill/>
              </a:ln>
              <a:latin typeface="Calibri" pitchFamily="34"/>
              <a:ea typeface="Droid Sans Fallback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049"/>
              </a:spcAft>
              <a:buNone/>
              <a:tabLst/>
            </a:pPr>
            <a:r>
              <a:rPr lang="pl-PL" sz="2200" b="0" i="0" u="none" strike="noStrike" kern="1200" dirty="0" smtClean="0">
                <a:ln>
                  <a:noFill/>
                </a:ln>
                <a:latin typeface="Calibri" pitchFamily="34"/>
                <a:ea typeface="Droid Sans Fallback" pitchFamily="2"/>
                <a:cs typeface="Lohit Hindi" pitchFamily="2"/>
              </a:rPr>
              <a:t>w </a:t>
            </a:r>
            <a:r>
              <a:rPr lang="pl-PL" sz="2200" b="0" i="0" u="none" strike="noStrike" kern="1200" dirty="0">
                <a:ln>
                  <a:noFill/>
                </a:ln>
                <a:latin typeface="Calibri" pitchFamily="34"/>
                <a:ea typeface="Droid Sans Fallback" pitchFamily="2"/>
                <a:cs typeface="Lohit Hindi" pitchFamily="2"/>
              </a:rPr>
              <a:t>autoagresję, </a:t>
            </a:r>
            <a:r>
              <a:rPr lang="pl-PL" sz="2200" b="0" i="0" u="none" strike="noStrike" kern="1200" dirty="0" err="1">
                <a:ln>
                  <a:noFill/>
                </a:ln>
                <a:latin typeface="Calibri" pitchFamily="34"/>
                <a:ea typeface="Droid Sans Fallback" pitchFamily="2"/>
                <a:cs typeface="Lohit Hindi" pitchFamily="2"/>
              </a:rPr>
              <a:t>samookaleczając</a:t>
            </a:r>
            <a:r>
              <a:rPr lang="pl-PL" sz="2200" b="0" i="0" u="none" strike="noStrike" kern="1200" dirty="0">
                <a:ln>
                  <a:noFill/>
                </a:ln>
                <a:latin typeface="Calibri" pitchFamily="34"/>
                <a:ea typeface="Droid Sans Fallback" pitchFamily="2"/>
                <a:cs typeface="Lohit Hindi" pitchFamily="2"/>
              </a:rPr>
              <a:t> się, albo mają myśli samobójcze. </a:t>
            </a:r>
            <a:endParaRPr lang="pl-PL" sz="2200" b="0" i="0" u="none" strike="noStrike" kern="1200" dirty="0" smtClean="0">
              <a:ln>
                <a:noFill/>
              </a:ln>
              <a:latin typeface="Calibri" pitchFamily="34"/>
              <a:ea typeface="Droid Sans Fallback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049"/>
              </a:spcAft>
              <a:buNone/>
              <a:tabLst/>
            </a:pPr>
            <a:r>
              <a:rPr lang="pl-PL" sz="2200" b="0" i="0" u="none" strike="noStrike" kern="1200" dirty="0" smtClean="0">
                <a:ln>
                  <a:noFill/>
                </a:ln>
                <a:latin typeface="Calibri" pitchFamily="34"/>
                <a:ea typeface="Droid Sans Fallback" pitchFamily="2"/>
                <a:cs typeface="Lohit Hindi" pitchFamily="2"/>
              </a:rPr>
              <a:t>Dochodzi </a:t>
            </a:r>
            <a:r>
              <a:rPr lang="pl-PL" sz="2200" b="0" i="0" u="none" strike="noStrike" kern="1200" dirty="0">
                <a:ln>
                  <a:noFill/>
                </a:ln>
                <a:latin typeface="Calibri" pitchFamily="34"/>
                <a:ea typeface="Droid Sans Fallback" pitchFamily="2"/>
                <a:cs typeface="Lohit Hindi" pitchFamily="2"/>
              </a:rPr>
              <a:t>również do zaburzeń psychicznych, np. nerwicy, </a:t>
            </a:r>
            <a:endParaRPr lang="pl-PL" sz="2200" b="0" i="0" u="none" strike="noStrike" kern="1200" dirty="0" smtClean="0">
              <a:ln>
                <a:noFill/>
              </a:ln>
              <a:latin typeface="Calibri" pitchFamily="34"/>
              <a:ea typeface="Droid Sans Fallback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049"/>
              </a:spcAft>
              <a:buNone/>
              <a:tabLst/>
            </a:pPr>
            <a:r>
              <a:rPr lang="pl-PL" sz="2200" b="0" i="0" u="none" strike="noStrike" kern="1200" dirty="0" smtClean="0">
                <a:ln>
                  <a:noFill/>
                </a:ln>
                <a:latin typeface="Calibri" pitchFamily="34"/>
                <a:ea typeface="Droid Sans Fallback" pitchFamily="2"/>
                <a:cs typeface="Lohit Hindi" pitchFamily="2"/>
              </a:rPr>
              <a:t>fobii </a:t>
            </a:r>
            <a:r>
              <a:rPr lang="pl-PL" sz="2200" b="0" i="0" u="none" strike="noStrike" kern="1200" dirty="0">
                <a:ln>
                  <a:noFill/>
                </a:ln>
                <a:latin typeface="Calibri" pitchFamily="34"/>
                <a:ea typeface="Droid Sans Fallback" pitchFamily="2"/>
                <a:cs typeface="Lohit Hindi" pitchFamily="2"/>
              </a:rPr>
              <a:t>szkolnej i depresji.</a:t>
            </a:r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32000" y="156960"/>
            <a:ext cx="9144000" cy="838439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MASZ WIĘCEJ PYTAŃ?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728000" y="1007999"/>
            <a:ext cx="7560000" cy="216000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21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pl-PL"/>
              <a:t> Skontaktuj się z asystentem do spraw nieletnich właściwego terytorialnie komisariatu.</a:t>
            </a:r>
          </a:p>
          <a:p>
            <a:pPr lvl="0">
              <a:buNone/>
            </a:pPr>
            <a:r>
              <a:rPr lang="pl-PL"/>
              <a:t>Informacje dotyczące kontaktu otrzymasz od dyżurnego:</a:t>
            </a:r>
          </a:p>
          <a:p>
            <a:pPr lvl="0"/>
            <a:r>
              <a:rPr lang="pl-PL" sz="2000" b="1" i="1"/>
              <a:t>Komisariat Policji Szczecin – Śródmieście </a:t>
            </a:r>
            <a:r>
              <a:rPr lang="pl-PL" sz="2000" b="1" i="1" u="sng"/>
              <a:t>+48 47 78 19-101</a:t>
            </a:r>
          </a:p>
          <a:p>
            <a:pPr lvl="0"/>
            <a:r>
              <a:rPr lang="pl-PL" sz="2000" b="1" i="1"/>
              <a:t>Komisariat Policji Szczecin – Niebuszewo </a:t>
            </a:r>
            <a:r>
              <a:rPr lang="pl-PL" sz="2000" b="1" i="1" u="sng"/>
              <a:t>+48 47 78 19-102</a:t>
            </a:r>
          </a:p>
          <a:p>
            <a:pPr lvl="0"/>
            <a:r>
              <a:rPr lang="pl-PL" sz="2000" b="1" i="1"/>
              <a:t>Komisariat Policji Szczecin – Pogodno </a:t>
            </a:r>
            <a:r>
              <a:rPr lang="pl-PL" sz="2000" b="1" i="1" u="sng"/>
              <a:t>+48 47 78 19-103</a:t>
            </a:r>
          </a:p>
          <a:p>
            <a:pPr lvl="0"/>
            <a:r>
              <a:rPr lang="pl-PL" sz="2000" b="1" i="1"/>
              <a:t>Komisariat Policji Szczecin – Nad Odrą </a:t>
            </a:r>
            <a:r>
              <a:rPr lang="pl-PL" sz="2000" b="1" i="1" u="sng"/>
              <a:t>+48 47 78 19-104</a:t>
            </a:r>
          </a:p>
          <a:p>
            <a:pPr lvl="0"/>
            <a:r>
              <a:rPr lang="pl-PL" sz="2000" b="1" i="1"/>
              <a:t>Komisariat Policji Szczecin – Dąbie </a:t>
            </a:r>
            <a:r>
              <a:rPr lang="pl-PL" sz="2000" b="1" i="1" u="sng"/>
              <a:t>+48 47 78 19-105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720" y="3623040"/>
            <a:ext cx="1619280" cy="192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152000" y="216000"/>
            <a:ext cx="8063999" cy="503999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sz="2800">
                <a:effectLst>
                  <a:outerShdw dist="17961" dir="2700000">
                    <a:scrgbClr r="0" g="0" b="0"/>
                  </a:outerShdw>
                </a:effectLst>
              </a:rPr>
              <a:t>PRZEMOC A AGRESJA-CZY TO TO SAMO?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872000" y="1080000"/>
            <a:ext cx="3960000" cy="4085279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21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pl-PL" b="1"/>
              <a:t>Agresja</a:t>
            </a:r>
          </a:p>
          <a:p>
            <a:pPr lvl="0"/>
            <a:r>
              <a:rPr lang="pl-PL" sz="2200"/>
              <a:t>Zachowanie jest jednorazowe</a:t>
            </a:r>
          </a:p>
          <a:p>
            <a:pPr lvl="0"/>
            <a:r>
              <a:rPr lang="pl-PL" sz="2200"/>
              <a:t>Układ sił ofiary i sprawcy jest zbliżony</a:t>
            </a:r>
          </a:p>
          <a:p>
            <a:pPr lvl="0"/>
            <a:r>
              <a:rPr lang="pl-PL" sz="2200"/>
              <a:t>Ofiara jest często przypadkowa</a:t>
            </a:r>
          </a:p>
          <a:p>
            <a:pPr lvl="0"/>
            <a:r>
              <a:rPr lang="pl-PL" sz="2200"/>
              <a:t>Zachowanie ustaje gdy emocje zostaną rozładowane</a:t>
            </a:r>
          </a:p>
          <a:p>
            <a:pPr lvl="0"/>
            <a:r>
              <a:rPr lang="pl-PL" sz="2200"/>
              <a:t>Sprawca może także stać się ofiarą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720" y="3623040"/>
            <a:ext cx="1619280" cy="1920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5976000" y="1007999"/>
            <a:ext cx="4048329" cy="327104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049"/>
              </a:spcAft>
              <a:buNone/>
              <a:tabLst/>
            </a:pPr>
            <a:r>
              <a:rPr lang="pl-PL" sz="2200" b="1" i="0" u="none" strike="noStrike" kern="1200" dirty="0">
                <a:ln>
                  <a:noFill/>
                </a:ln>
                <a:latin typeface="Calibri" pitchFamily="34"/>
                <a:ea typeface="Droid Sans Fallback" pitchFamily="2"/>
                <a:cs typeface="Lohit Hindi" pitchFamily="2"/>
              </a:rPr>
              <a:t>Przemoc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049"/>
              </a:spcAft>
              <a:buSzPct val="45000"/>
              <a:buFont typeface="OpenSymbol"/>
              <a:buChar char="●"/>
              <a:tabLst/>
            </a:pPr>
            <a:r>
              <a:rPr lang="pl-PL" sz="2200" b="0" i="0" u="none" strike="noStrike" kern="1200" dirty="0">
                <a:ln>
                  <a:noFill/>
                </a:ln>
                <a:latin typeface="Calibri" pitchFamily="34"/>
                <a:ea typeface="Droid Sans Fallback" pitchFamily="2"/>
                <a:cs typeface="Lohit Hindi" pitchFamily="2"/>
              </a:rPr>
              <a:t>Zachowanie stale się powtarza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049"/>
              </a:spcAft>
              <a:buSzPct val="45000"/>
              <a:buFont typeface="OpenSymbol"/>
              <a:buChar char="●"/>
              <a:tabLst/>
            </a:pPr>
            <a:r>
              <a:rPr lang="pl-PL" sz="2200" b="0" i="0" u="none" strike="noStrike" kern="1200" dirty="0">
                <a:ln>
                  <a:noFill/>
                </a:ln>
                <a:latin typeface="Calibri" pitchFamily="34"/>
                <a:ea typeface="Droid Sans Fallback" pitchFamily="2"/>
                <a:cs typeface="Lohit Hindi" pitchFamily="2"/>
              </a:rPr>
              <a:t>Sprawca ma przewagę nad ofiarą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049"/>
              </a:spcAft>
              <a:buSzPct val="45000"/>
              <a:buFont typeface="OpenSymbol"/>
              <a:buChar char="●"/>
              <a:tabLst/>
            </a:pPr>
            <a:r>
              <a:rPr lang="pl-PL" sz="2200" b="0" i="0" u="none" strike="noStrike" kern="1200" dirty="0">
                <a:ln>
                  <a:noFill/>
                </a:ln>
                <a:latin typeface="Calibri" pitchFamily="34"/>
                <a:ea typeface="Droid Sans Fallback" pitchFamily="2"/>
                <a:cs typeface="Lohit Hindi" pitchFamily="2"/>
              </a:rPr>
              <a:t>Ofiara zawsze jest ta sama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049"/>
              </a:spcAft>
              <a:buSzPct val="45000"/>
              <a:buFont typeface="OpenSymbol"/>
              <a:buChar char="●"/>
              <a:tabLst/>
            </a:pPr>
            <a:r>
              <a:rPr lang="pl-PL" sz="2200" b="0" i="0" u="none" strike="noStrike" kern="1200" dirty="0">
                <a:ln>
                  <a:noFill/>
                </a:ln>
                <a:latin typeface="Calibri" pitchFamily="34"/>
                <a:ea typeface="Droid Sans Fallback" pitchFamily="2"/>
                <a:cs typeface="Lohit Hindi" pitchFamily="2"/>
              </a:rPr>
              <a:t>Zachowanie utrwala się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049"/>
              </a:spcAft>
              <a:buSzPct val="45000"/>
              <a:buFont typeface="OpenSymbol"/>
              <a:buChar char="●"/>
              <a:tabLst/>
            </a:pPr>
            <a:r>
              <a:rPr lang="pl-PL" sz="2200" b="0" i="0" u="none" strike="noStrike" kern="1200" dirty="0">
                <a:ln>
                  <a:noFill/>
                </a:ln>
                <a:latin typeface="Calibri" pitchFamily="34"/>
                <a:ea typeface="Droid Sans Fallback" pitchFamily="2"/>
                <a:cs typeface="Lohit Hindi" pitchFamily="2"/>
              </a:rPr>
              <a:t>Sprawca i ofiara pozostają </a:t>
            </a:r>
            <a:endParaRPr lang="pl-PL" sz="2200" b="0" i="0" u="none" strike="noStrike" kern="1200" dirty="0" smtClean="0">
              <a:ln>
                <a:noFill/>
              </a:ln>
              <a:latin typeface="Calibri" pitchFamily="34"/>
              <a:ea typeface="Droid Sans Fallback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1049"/>
              </a:spcAft>
              <a:buSzPct val="45000"/>
              <a:buNone/>
              <a:tabLst/>
            </a:pPr>
            <a:r>
              <a:rPr lang="pl-PL" sz="2200" b="0" i="0" u="none" strike="noStrike" kern="1200" dirty="0" smtClean="0">
                <a:ln>
                  <a:noFill/>
                </a:ln>
                <a:latin typeface="Calibri" pitchFamily="34"/>
                <a:ea typeface="Droid Sans Fallback" pitchFamily="2"/>
                <a:cs typeface="Lohit Hindi" pitchFamily="2"/>
              </a:rPr>
              <a:t>niezmienni </a:t>
            </a:r>
            <a:r>
              <a:rPr lang="pl-PL" sz="2200" b="0" i="0" u="none" strike="noStrike" kern="1200" dirty="0">
                <a:ln>
                  <a:noFill/>
                </a:ln>
                <a:latin typeface="Calibri" pitchFamily="34"/>
                <a:ea typeface="Droid Sans Fallback" pitchFamily="2"/>
                <a:cs typeface="Lohit Hindi" pitchFamily="2"/>
              </a:rPr>
              <a:t>w swoich rolach</a:t>
            </a:r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FORMY PRZEMOCY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872000" y="1080000"/>
            <a:ext cx="4752000" cy="417600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21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pl-PL" sz="2200" b="1" i="1" u="sng"/>
              <a:t>Przemoc fizyczna</a:t>
            </a:r>
            <a:r>
              <a:rPr lang="pl-PL" sz="2200"/>
              <a:t> – naruszenie 		 	nietykalności fizycznej</a:t>
            </a:r>
          </a:p>
          <a:p>
            <a:pPr lvl="0"/>
            <a:r>
              <a:rPr lang="pl-PL" sz="2200" b="1" i="1" u="sng"/>
              <a:t>Przemoc psychiczna</a:t>
            </a:r>
            <a:r>
              <a:rPr lang="pl-PL" sz="2200"/>
              <a:t> – naruszenie 		godności osobistej</a:t>
            </a:r>
          </a:p>
          <a:p>
            <a:pPr lvl="0"/>
            <a:r>
              <a:rPr lang="pl-PL" sz="2200" b="1" i="1" u="sng"/>
              <a:t>Przemoc seksualna</a:t>
            </a:r>
            <a:r>
              <a:rPr lang="pl-PL" sz="2200"/>
              <a:t> – naruszanie 		intymności</a:t>
            </a:r>
          </a:p>
          <a:p>
            <a:pPr lvl="0"/>
            <a:r>
              <a:rPr lang="pl-PL" sz="2200" b="1" i="1" u="sng"/>
              <a:t>Przemoc ekonomiczna</a:t>
            </a:r>
            <a:r>
              <a:rPr lang="pl-PL" sz="2200"/>
              <a:t> – 				naruszanie własności</a:t>
            </a:r>
          </a:p>
          <a:p>
            <a:pPr lvl="0"/>
            <a:r>
              <a:rPr lang="pl-PL" sz="2200" b="1" i="1" u="sng"/>
              <a:t>Zaniedbanie</a:t>
            </a:r>
            <a:r>
              <a:rPr lang="pl-PL" sz="2200"/>
              <a:t> – naruszenie 			 	obowiązku do opieki ze strony 	 	osób bliskich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720" y="3623040"/>
            <a:ext cx="1619280" cy="192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840000" y="1584000"/>
            <a:ext cx="3138479" cy="3144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296000" y="1152000"/>
            <a:ext cx="7776000" cy="2376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sz="4400"/>
              <a:t>PRZEMOC W SZKOLE...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720" y="3623040"/>
            <a:ext cx="1619280" cy="192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pic>
        <p:nvPicPr>
          <p:cNvPr id="3" name=""/>
          <p:cNvPicPr>
            <a:picLocks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80000" cy="5665319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med" advTm="60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88000" y="156960"/>
            <a:ext cx="9648000" cy="838439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PRZEMOC I AGRESJA WŚRÓD RÓWIEŚNIKÓW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440000" y="1080000"/>
            <a:ext cx="5256000" cy="4085279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21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pl-PL"/>
              <a:t> 	Dzieci poprzez agresję mogą odreagowywać </a:t>
            </a:r>
            <a:r>
              <a:rPr lang="pl-PL" b="1" u="sng"/>
              <a:t>stres</a:t>
            </a:r>
            <a:r>
              <a:rPr lang="pl-PL"/>
              <a:t>, </a:t>
            </a:r>
            <a:r>
              <a:rPr lang="pl-PL" b="1" u="sng"/>
              <a:t>frustrację</a:t>
            </a:r>
            <a:r>
              <a:rPr lang="pl-PL"/>
              <a:t>, </a:t>
            </a:r>
            <a:r>
              <a:rPr lang="pl-PL" b="1" u="sng"/>
              <a:t>konflikty w domu</a:t>
            </a:r>
            <a:r>
              <a:rPr lang="pl-PL"/>
              <a:t> oraz </a:t>
            </a:r>
            <a:r>
              <a:rPr lang="pl-PL" b="1" u="sng"/>
              <a:t>niepowodzenia szkolne</a:t>
            </a:r>
            <a:r>
              <a:rPr lang="pl-PL"/>
              <a:t>. Agresja może być sposobem </a:t>
            </a:r>
            <a:r>
              <a:rPr lang="pl-PL" b="1" u="sng"/>
              <a:t>zwrócenia na siebie uwagi</a:t>
            </a:r>
            <a:r>
              <a:rPr lang="pl-PL"/>
              <a:t>    i  wynikać z </a:t>
            </a:r>
            <a:r>
              <a:rPr lang="pl-PL" b="1" u="sng"/>
              <a:t>kryzysowych momentów w życiu</a:t>
            </a:r>
            <a:r>
              <a:rPr lang="pl-PL"/>
              <a:t>, takich jak rozwód rodziców lub śmierć kogoś bliskiego. Nie ma jednej przyczyny przemocy w szkole, podobnie jak nie ma jednego rodzaju agresji.</a:t>
            </a:r>
          </a:p>
          <a:p>
            <a:pPr lvl="0">
              <a:buNone/>
            </a:pPr>
            <a:r>
              <a:rPr lang="pl-PL"/>
              <a:t> 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720" y="3623040"/>
            <a:ext cx="1619280" cy="192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692400" y="2664000"/>
            <a:ext cx="3243600" cy="1840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-72000" y="156960"/>
            <a:ext cx="10008000" cy="838439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PRZEMOC SZKOLNA MOŻE PRZYBIERAĆ RÓŻNE FORMY: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728000" y="936000"/>
            <a:ext cx="7848000" cy="4229279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21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pl-PL"/>
              <a:t>  </a:t>
            </a:r>
          </a:p>
          <a:p>
            <a:pPr lvl="0"/>
            <a:r>
              <a:rPr lang="pl-PL" b="1" u="sng"/>
              <a:t>Przemoc fizyczna</a:t>
            </a:r>
            <a:r>
              <a:rPr lang="pl-PL"/>
              <a:t> – plucie, kopanie, bicie, zabieranie przedmiotów, szarpanie, szczypanie, wyrywanie włosów, drapanie, popychanie, zamykanie w pomieszczeniach</a:t>
            </a:r>
          </a:p>
          <a:p>
            <a:pPr lvl="0"/>
            <a:r>
              <a:rPr lang="pl-PL" b="1" u="sng"/>
              <a:t>Przemoc werbalna</a:t>
            </a:r>
            <a:r>
              <a:rPr lang="pl-PL"/>
              <a:t> – wyśmiewanie, przezywanie, dokuczanie, nękanie, obrażanie, ośmieszanie, straszenie, grożenie, szantażowanie</a:t>
            </a:r>
          </a:p>
          <a:p>
            <a:pPr lvl="0"/>
            <a:r>
              <a:rPr lang="pl-PL" b="1" u="sng"/>
              <a:t>Przemoc pośrednia</a:t>
            </a:r>
            <a:r>
              <a:rPr lang="pl-PL"/>
              <a:t> – izolowanie z grupy, wykluczanie, namawianie innych do ataków, wykonywanie wrogich gestów, manipulowanie relacjami w klasie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720" y="3623040"/>
            <a:ext cx="1619280" cy="192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SKUTKI PRZEMOCY SZKOLNEJ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655999" y="1440000"/>
            <a:ext cx="7920000" cy="3725279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None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7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21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FFFFFF"/>
              </a:buClr>
              <a:buSzPct val="75000"/>
              <a:buFont typeface="StarSymbol"/>
              <a:buChar char="–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FFFFFF"/>
              </a:buClr>
              <a:buSzPct val="45000"/>
              <a:buFont typeface="StarSymbol"/>
              <a:buChar char="●"/>
              <a:defRPr lang="pl-PL" sz="1500" b="0" i="0" u="none" strike="noStrike" kern="120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pl-PL"/>
              <a:t> 	Ofiary przemocy dźwigają ciężki bagaż negatywnych doświadczeń i emocji – </a:t>
            </a:r>
            <a:r>
              <a:rPr lang="pl-PL" b="1" u="sng"/>
              <a:t>wstydu</a:t>
            </a:r>
            <a:r>
              <a:rPr lang="pl-PL"/>
              <a:t>, </a:t>
            </a:r>
            <a:r>
              <a:rPr lang="pl-PL" b="1" u="sng"/>
              <a:t>poczucia winy</a:t>
            </a:r>
            <a:r>
              <a:rPr lang="pl-PL"/>
              <a:t>, </a:t>
            </a:r>
            <a:r>
              <a:rPr lang="pl-PL" b="1" u="sng"/>
              <a:t>smutku</a:t>
            </a:r>
            <a:r>
              <a:rPr lang="pl-PL"/>
              <a:t>, </a:t>
            </a:r>
            <a:r>
              <a:rPr lang="pl-PL" b="1" u="sng"/>
              <a:t>lęku</a:t>
            </a:r>
            <a:r>
              <a:rPr lang="pl-PL"/>
              <a:t>, </a:t>
            </a:r>
            <a:r>
              <a:rPr lang="pl-PL" b="1" u="sng"/>
              <a:t>żalu</a:t>
            </a:r>
            <a:r>
              <a:rPr lang="pl-PL"/>
              <a:t>, </a:t>
            </a:r>
            <a:r>
              <a:rPr lang="pl-PL" b="1" u="sng"/>
              <a:t>gniewu</a:t>
            </a:r>
            <a:r>
              <a:rPr lang="pl-PL"/>
              <a:t>, </a:t>
            </a:r>
            <a:r>
              <a:rPr lang="pl-PL" b="1" u="sng"/>
              <a:t>rozpaczy</a:t>
            </a:r>
            <a:r>
              <a:rPr lang="pl-PL"/>
              <a:t>, </a:t>
            </a:r>
            <a:r>
              <a:rPr lang="pl-PL" b="1" u="sng"/>
              <a:t>poczucia niesprawiedliwości</a:t>
            </a:r>
            <a:r>
              <a:rPr lang="pl-PL"/>
              <a:t>, </a:t>
            </a:r>
            <a:r>
              <a:rPr lang="pl-PL" b="1" u="sng"/>
              <a:t>poczucia niższości</a:t>
            </a:r>
            <a:r>
              <a:rPr lang="pl-PL"/>
              <a:t>, </a:t>
            </a:r>
            <a:r>
              <a:rPr lang="pl-PL" b="1" u="sng"/>
              <a:t>upokorzenia</a:t>
            </a:r>
            <a:r>
              <a:rPr lang="pl-PL"/>
              <a:t>. Przemoc może doprowadzić do znacznego </a:t>
            </a:r>
            <a:r>
              <a:rPr lang="pl-PL" b="1" u="sng"/>
              <a:t>obniżenia samooceny</a:t>
            </a:r>
            <a:r>
              <a:rPr lang="pl-PL"/>
              <a:t> u dziecka, </a:t>
            </a:r>
            <a:r>
              <a:rPr lang="pl-PL" b="1" u="sng"/>
              <a:t>nieśmiałości</a:t>
            </a:r>
            <a:r>
              <a:rPr lang="pl-PL"/>
              <a:t> i </a:t>
            </a:r>
            <a:r>
              <a:rPr lang="pl-PL" b="1" u="sng"/>
              <a:t>problemów w relacjach interpersonalnych</a:t>
            </a:r>
            <a:r>
              <a:rPr lang="pl-PL"/>
              <a:t>. Ofiary przemocy czują się wyalienowane, nierozumiane, boją się kontaktów z ludźmi, nie wychodzą z inicjatywą z obawy przed kompromitacją i wyśmianiem.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720" y="3623040"/>
            <a:ext cx="1619280" cy="192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296000" y="1152000"/>
            <a:ext cx="7776000" cy="237600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sz="4400"/>
              <a:t>PRZEMOC NIE TYLKO RÓWIEŚNICZA...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720" y="3623040"/>
            <a:ext cx="1619280" cy="192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s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354</Words>
  <Application>Microsoft Office PowerPoint</Application>
  <PresentationFormat>Pokaz na ekranie (4:3)</PresentationFormat>
  <Paragraphs>60</Paragraphs>
  <Slides>15</Slides>
  <Notes>15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Metropolis</vt:lpstr>
      <vt:lpstr>SOS PRZECIW PRZEMOCY I AGRESJI</vt:lpstr>
      <vt:lpstr>PRZEMOC A AGRESJA-CZY TO TO SAMO?</vt:lpstr>
      <vt:lpstr>FORMY PRZEMOCY</vt:lpstr>
      <vt:lpstr>PRZEMOC W SZKOLE...</vt:lpstr>
      <vt:lpstr>Slajd 5</vt:lpstr>
      <vt:lpstr>PRZEMOC I AGRESJA WŚRÓD RÓWIEŚNIKÓW</vt:lpstr>
      <vt:lpstr>PRZEMOC SZKOLNA MOŻE PRZYBIERAĆ RÓŻNE FORMY:</vt:lpstr>
      <vt:lpstr>SKUTKI PRZEMOCY SZKOLNEJ</vt:lpstr>
      <vt:lpstr>PRZEMOC NIE TYLKO RÓWIEŚNICZA...</vt:lpstr>
      <vt:lpstr>PRZEMOC W RODZINIE</vt:lpstr>
      <vt:lpstr>STEREOTYPY PRZEMOCY W RODZINIE</vt:lpstr>
      <vt:lpstr>SKUTKI PRZEMOCY W RODZINIE</vt:lpstr>
      <vt:lpstr>UKRYTA AGRESJA</vt:lpstr>
      <vt:lpstr>JESTEŚ ŚWIADKIEM PRZEMOCY? - REAGUJ!</vt:lpstr>
      <vt:lpstr>MASZ WIĘCEJ PYTAŃ?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Metropolis</dc:title>
  <dc:creator>BP</dc:creator>
  <cp:lastModifiedBy>BP</cp:lastModifiedBy>
  <cp:revision>25</cp:revision>
  <dcterms:created xsi:type="dcterms:W3CDTF">2021-02-24T11:53:57Z</dcterms:created>
  <dcterms:modified xsi:type="dcterms:W3CDTF">2021-02-25T12:10:11Z</dcterms:modified>
</cp:coreProperties>
</file>